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72" r:id="rId3"/>
    <p:sldId id="275" r:id="rId4"/>
    <p:sldId id="274" r:id="rId5"/>
    <p:sldId id="276" r:id="rId6"/>
    <p:sldId id="277" r:id="rId7"/>
    <p:sldId id="278" r:id="rId8"/>
    <p:sldId id="279" r:id="rId9"/>
    <p:sldId id="280" r:id="rId10"/>
    <p:sldId id="281" r:id="rId11"/>
    <p:sldId id="282" r:id="rId12"/>
    <p:sldId id="283" r:id="rId13"/>
    <p:sldId id="284" r:id="rId14"/>
    <p:sldId id="285" r:id="rId15"/>
    <p:sldId id="286"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13" autoAdjust="0"/>
    <p:restoredTop sz="94660"/>
  </p:normalViewPr>
  <p:slideViewPr>
    <p:cSldViewPr>
      <p:cViewPr varScale="1">
        <p:scale>
          <a:sx n="57" d="100"/>
          <a:sy n="57" d="100"/>
        </p:scale>
        <p:origin x="-42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4C71EC6-210F-42DE-9C53-41977AD35B3D}" type="datetimeFigureOut">
              <a:rPr lang="ru-RU" smtClean="0"/>
              <a:t>25.02.2013</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4C71EC6-210F-42DE-9C53-41977AD35B3D}" type="datetimeFigureOut">
              <a:rPr lang="ru-RU" smtClean="0"/>
              <a:t>25.02.2013</a:t>
            </a:fld>
            <a:endParaRPr lang="ru-RU"/>
          </a:p>
        </p:txBody>
      </p:sp>
      <p:sp>
        <p:nvSpPr>
          <p:cNvPr id="9" name="Номер слайда 8"/>
          <p:cNvSpPr>
            <a:spLocks noGrp="1"/>
          </p:cNvSpPr>
          <p:nvPr>
            <p:ph type="sldNum" sz="quarter" idx="15"/>
          </p:nvPr>
        </p:nvSpPr>
        <p:spPr/>
        <p:txBody>
          <a:bodyPr rtlCol="0"/>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4C71EC6-210F-42DE-9C53-41977AD35B3D}" type="datetimeFigureOut">
              <a:rPr lang="ru-RU" smtClean="0"/>
              <a:t>25.02.2013</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25.02.2013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25.02.2013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4C71EC6-210F-42DE-9C53-41977AD35B3D}" type="datetimeFigureOut">
              <a:rPr lang="ru-RU" smtClean="0"/>
              <a:t>25.02.2013</a:t>
            </a:fld>
            <a:endParaRPr lang="ru-RU"/>
          </a:p>
        </p:txBody>
      </p:sp>
      <p:sp>
        <p:nvSpPr>
          <p:cNvPr id="7" name="Номер слайда 6"/>
          <p:cNvSpPr>
            <a:spLocks noGrp="1"/>
          </p:cNvSpPr>
          <p:nvPr>
            <p:ph type="sldNum" sz="quarter" idx="11"/>
          </p:nvPr>
        </p:nvSpPr>
        <p:spPr/>
        <p:txBody>
          <a:bodyPr rtlCol="0"/>
          <a:lstStyle/>
          <a:p>
            <a:fld id="{B19B0651-EE4F-4900-A07F-96A6BFA9D0F0}"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25.02.2013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4C71EC6-210F-42DE-9C53-41977AD35B3D}" type="datetimeFigureOut">
              <a:rPr lang="ru-RU" smtClean="0"/>
              <a:t>25.02.2013</a:t>
            </a:fld>
            <a:endParaRPr lang="ru-RU"/>
          </a:p>
        </p:txBody>
      </p:sp>
      <p:sp>
        <p:nvSpPr>
          <p:cNvPr id="22" name="Номер слайда 21"/>
          <p:cNvSpPr>
            <a:spLocks noGrp="1"/>
          </p:cNvSpPr>
          <p:nvPr>
            <p:ph type="sldNum" sz="quarter" idx="15"/>
          </p:nvPr>
        </p:nvSpPr>
        <p:spPr/>
        <p:txBody>
          <a:bodyPr rtlCol="0"/>
          <a:lstStyle/>
          <a:p>
            <a:fld id="{B19B0651-EE4F-4900-A07F-96A6BFA9D0F0}"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4C71EC6-210F-42DE-9C53-41977AD35B3D}" type="datetimeFigureOut">
              <a:rPr lang="ru-RU" smtClean="0"/>
              <a:t>25.02.2013</a:t>
            </a:fld>
            <a:endParaRPr lang="ru-RU"/>
          </a:p>
        </p:txBody>
      </p:sp>
      <p:sp>
        <p:nvSpPr>
          <p:cNvPr id="18" name="Номер слайда 17"/>
          <p:cNvSpPr>
            <a:spLocks noGrp="1"/>
          </p:cNvSpPr>
          <p:nvPr>
            <p:ph type="sldNum" sz="quarter" idx="11"/>
          </p:nvPr>
        </p:nvSpPr>
        <p:spPr/>
        <p:txBody>
          <a:bodyPr rtlCol="0"/>
          <a:lstStyle/>
          <a:p>
            <a:fld id="{B19B0651-EE4F-4900-A07F-96A6BFA9D0F0}"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25.02.2013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25.02.2013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C71EC6-210F-42DE-9C53-41977AD35B3D}" type="datetimeFigureOut">
              <a:rPr lang="ru-RU" smtClean="0"/>
              <a:t>25.02.2013</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07704" y="1628800"/>
            <a:ext cx="6172200" cy="1894362"/>
          </a:xfrm>
        </p:spPr>
        <p:txBody>
          <a:bodyPr>
            <a:normAutofit/>
          </a:bodyPr>
          <a:lstStyle/>
          <a:p>
            <a:pPr algn="ctr"/>
            <a:r>
              <a:rPr lang="kk-KZ" dirty="0">
                <a:solidFill>
                  <a:schemeClr val="tx1"/>
                </a:solidFill>
                <a:latin typeface="Times New Roman" pitchFamily="18" charset="0"/>
                <a:cs typeface="Times New Roman" pitchFamily="18" charset="0"/>
              </a:rPr>
              <a:t>ОПЕРАЦИЯЛЫҚ ЖҮЙЕЛЕРДІҢ ҚҰРЫЛЫМЫ МЕН ТҰРҒЫЗЫЛУ ПРИНЦИПТЕРІ</a:t>
            </a:r>
            <a:endParaRPr lang="ru-RU"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609962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788891"/>
            <a:ext cx="8280920" cy="6036112"/>
          </a:xfrm>
        </p:spPr>
        <p:txBody>
          <a:bodyPr>
            <a:noAutofit/>
          </a:bodyPr>
          <a:lstStyle/>
          <a:p>
            <a:pPr marL="0" indent="715963" algn="ctr">
              <a:buNone/>
            </a:pPr>
            <a:r>
              <a:rPr lang="kk-KZ" sz="3200" dirty="0">
                <a:latin typeface="Times New Roman" pitchFamily="18" charset="0"/>
                <a:cs typeface="Times New Roman" pitchFamily="18" charset="0"/>
              </a:rPr>
              <a:t>Басым режимдегі </a:t>
            </a:r>
            <a:r>
              <a:rPr lang="kk-KZ" sz="3200" dirty="0" smtClean="0">
                <a:latin typeface="Times New Roman" pitchFamily="18" charset="0"/>
                <a:cs typeface="Times New Roman" pitchFamily="18" charset="0"/>
              </a:rPr>
              <a:t>ядро</a:t>
            </a:r>
          </a:p>
          <a:p>
            <a:pPr marL="0" indent="715963" algn="just">
              <a:buNone/>
            </a:pPr>
            <a:endParaRPr lang="kk-KZ" sz="3200" dirty="0" smtClean="0">
              <a:latin typeface="Times New Roman" pitchFamily="18" charset="0"/>
              <a:cs typeface="Times New Roman" pitchFamily="18" charset="0"/>
            </a:endParaRPr>
          </a:p>
          <a:p>
            <a:pPr marL="0" indent="715963" algn="just">
              <a:buNone/>
            </a:pPr>
            <a:r>
              <a:rPr lang="kk-KZ" sz="3200" dirty="0" smtClean="0">
                <a:latin typeface="Times New Roman" pitchFamily="18" charset="0"/>
                <a:cs typeface="Times New Roman" pitchFamily="18" charset="0"/>
              </a:rPr>
              <a:t>Қосымшалардың </a:t>
            </a:r>
            <a:r>
              <a:rPr lang="kk-KZ" sz="3200" dirty="0">
                <a:latin typeface="Times New Roman" pitchFamily="18" charset="0"/>
                <a:cs typeface="Times New Roman" pitchFamily="18" charset="0"/>
              </a:rPr>
              <a:t>жұмыс барысын сенімді басқару үшін операциялық жүйе оларға қарағанда қандайда бір басымдылықтарға ие болуы </a:t>
            </a:r>
            <a:r>
              <a:rPr lang="kk-KZ" sz="3200" dirty="0" smtClean="0">
                <a:latin typeface="Times New Roman" pitchFamily="18" charset="0"/>
                <a:cs typeface="Times New Roman" pitchFamily="18" charset="0"/>
              </a:rPr>
              <a:t>керек.</a:t>
            </a:r>
          </a:p>
          <a:p>
            <a:pPr marL="0" indent="715963" algn="just">
              <a:buNone/>
            </a:pPr>
            <a:r>
              <a:rPr lang="kk-KZ" sz="3200" dirty="0">
                <a:latin typeface="Times New Roman" pitchFamily="18" charset="0"/>
                <a:cs typeface="Times New Roman" pitchFamily="18" charset="0"/>
              </a:rPr>
              <a:t>Арнайы аппараттық  құрылғылардың көмегінсіз операциялық жүйеге басымдылықты беру мүмкін емес</a:t>
            </a:r>
            <a:r>
              <a:rPr lang="kk-KZ" sz="3200" dirty="0" smtClean="0">
                <a:latin typeface="Times New Roman" pitchFamily="18" charset="0"/>
                <a:cs typeface="Times New Roman" pitchFamily="18" charset="0"/>
              </a:rPr>
              <a:t>.</a:t>
            </a:r>
            <a:endParaRPr lang="kk-KZ" sz="3200" dirty="0">
              <a:latin typeface="Times New Roman" pitchFamily="18" charset="0"/>
              <a:cs typeface="Times New Roman" pitchFamily="18" charset="0"/>
            </a:endParaRPr>
          </a:p>
        </p:txBody>
      </p:sp>
    </p:spTree>
    <p:extLst>
      <p:ext uri="{BB962C8B-B14F-4D97-AF65-F5344CB8AC3E}">
        <p14:creationId xmlns:p14="http://schemas.microsoft.com/office/powerpoint/2010/main" val="644740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88640"/>
            <a:ext cx="8280920" cy="6036112"/>
          </a:xfrm>
        </p:spPr>
        <p:txBody>
          <a:bodyPr>
            <a:noAutofit/>
          </a:bodyPr>
          <a:lstStyle/>
          <a:p>
            <a:pPr marL="0" indent="715963" algn="just">
              <a:buNone/>
            </a:pPr>
            <a:endParaRPr lang="kk-KZ" sz="3200" dirty="0" smtClean="0">
              <a:latin typeface="Times New Roman" pitchFamily="18" charset="0"/>
              <a:cs typeface="Times New Roman" pitchFamily="18" charset="0"/>
            </a:endParaRPr>
          </a:p>
          <a:p>
            <a:pPr marL="0" indent="715963" algn="just">
              <a:buNone/>
            </a:pPr>
            <a:r>
              <a:rPr lang="kk-KZ" sz="3200" dirty="0" smtClean="0">
                <a:latin typeface="Times New Roman" pitchFamily="18" charset="0"/>
                <a:cs typeface="Times New Roman" pitchFamily="18" charset="0"/>
              </a:rPr>
              <a:t>Компьютер </a:t>
            </a:r>
            <a:r>
              <a:rPr lang="kk-KZ" sz="3200" dirty="0">
                <a:latin typeface="Times New Roman" pitchFamily="18" charset="0"/>
                <a:cs typeface="Times New Roman" pitchFamily="18" charset="0"/>
              </a:rPr>
              <a:t>аппаратурасы жок дегенде екі жұмыс режимінде жұмыс жасауы керек – </a:t>
            </a:r>
            <a:r>
              <a:rPr lang="kk-KZ" sz="3200" b="1" dirty="0">
                <a:latin typeface="Times New Roman" pitchFamily="18" charset="0"/>
                <a:cs typeface="Times New Roman" pitchFamily="18" charset="0"/>
              </a:rPr>
              <a:t>қолданушы режимі </a:t>
            </a:r>
            <a:r>
              <a:rPr lang="kk-KZ" sz="3200" dirty="0">
                <a:latin typeface="Times New Roman" pitchFamily="18" charset="0"/>
                <a:cs typeface="Times New Roman" pitchFamily="18" charset="0"/>
              </a:rPr>
              <a:t>(user mode) және </a:t>
            </a:r>
            <a:r>
              <a:rPr lang="kk-KZ" sz="3200" b="1" dirty="0">
                <a:latin typeface="Times New Roman" pitchFamily="18" charset="0"/>
                <a:cs typeface="Times New Roman" pitchFamily="18" charset="0"/>
              </a:rPr>
              <a:t>басым режимде</a:t>
            </a:r>
            <a:r>
              <a:rPr lang="kk-KZ" sz="3200" dirty="0">
                <a:latin typeface="Times New Roman" pitchFamily="18" charset="0"/>
                <a:cs typeface="Times New Roman" pitchFamily="18" charset="0"/>
              </a:rPr>
              <a:t>, сонымен қатар, </a:t>
            </a:r>
            <a:r>
              <a:rPr lang="kk-KZ" sz="3200" b="1" dirty="0">
                <a:latin typeface="Times New Roman" pitchFamily="18" charset="0"/>
                <a:cs typeface="Times New Roman" pitchFamily="18" charset="0"/>
              </a:rPr>
              <a:t>ядро режимі </a:t>
            </a:r>
            <a:r>
              <a:rPr lang="kk-KZ" sz="3200" dirty="0">
                <a:latin typeface="Times New Roman" pitchFamily="18" charset="0"/>
                <a:cs typeface="Times New Roman" pitchFamily="18" charset="0"/>
              </a:rPr>
              <a:t>(kernel mode), немесе супервизор режимі (supervisor mode) деп те атайды. </a:t>
            </a:r>
            <a:endParaRPr lang="kk-KZ" sz="3200" dirty="0" smtClean="0">
              <a:latin typeface="Times New Roman" pitchFamily="18" charset="0"/>
              <a:cs typeface="Times New Roman" pitchFamily="18" charset="0"/>
            </a:endParaRPr>
          </a:p>
          <a:p>
            <a:pPr marL="0" indent="715963" algn="just">
              <a:buNone/>
            </a:pPr>
            <a:r>
              <a:rPr lang="kk-KZ" sz="3200" dirty="0" smtClean="0">
                <a:latin typeface="Times New Roman" pitchFamily="18" charset="0"/>
                <a:cs typeface="Times New Roman" pitchFamily="18" charset="0"/>
              </a:rPr>
              <a:t>Яғни </a:t>
            </a:r>
            <a:r>
              <a:rPr lang="kk-KZ" sz="3200" dirty="0">
                <a:latin typeface="Times New Roman" pitchFamily="18" charset="0"/>
                <a:cs typeface="Times New Roman" pitchFamily="18" charset="0"/>
              </a:rPr>
              <a:t>операциялық жүйе немесе оның кейбір бөлімдері басым режимде, ал қосымшалар – қолданушы режимінде жұмыс жасайды.</a:t>
            </a:r>
          </a:p>
        </p:txBody>
      </p:sp>
    </p:spTree>
    <p:extLst>
      <p:ext uri="{BB962C8B-B14F-4D97-AF65-F5344CB8AC3E}">
        <p14:creationId xmlns:p14="http://schemas.microsoft.com/office/powerpoint/2010/main" val="3590762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332656"/>
            <a:ext cx="8136904" cy="5604064"/>
          </a:xfrm>
        </p:spPr>
        <p:txBody>
          <a:bodyPr>
            <a:noAutofit/>
          </a:bodyPr>
          <a:lstStyle/>
          <a:p>
            <a:pPr marL="0" indent="715963" algn="just">
              <a:buNone/>
            </a:pPr>
            <a:r>
              <a:rPr lang="kk-KZ" sz="2900" dirty="0">
                <a:latin typeface="Times New Roman" pitchFamily="18" charset="0"/>
                <a:cs typeface="Times New Roman" pitchFamily="18" charset="0"/>
              </a:rPr>
              <a:t>Ядро ОЖ барлық функцияларын орындайды, көбінде ядро  ОЖ басым режимде жұмыс істейтін бөліміне айналады. Кейде бұл қасиет – басым режимдегі жұмыс – «ядро» түсінігінің негізгі анықтамасы болады</a:t>
            </a:r>
            <a:r>
              <a:rPr lang="kk-KZ" sz="2900" dirty="0" smtClean="0">
                <a:latin typeface="Times New Roman" pitchFamily="18" charset="0"/>
                <a:cs typeface="Times New Roman" pitchFamily="18" charset="0"/>
              </a:rPr>
              <a:t>.</a:t>
            </a:r>
          </a:p>
          <a:p>
            <a:pPr marL="0" indent="715963" algn="just">
              <a:buNone/>
            </a:pPr>
            <a:r>
              <a:rPr lang="kk-KZ" sz="2900" dirty="0">
                <a:latin typeface="Times New Roman" pitchFamily="18" charset="0"/>
                <a:cs typeface="Times New Roman" pitchFamily="18" charset="0"/>
              </a:rPr>
              <a:t>Қосымшалар бағыныңқы күйге қойылады. Бұл қолданушы режимінде процессорды тапсырмадан тапсырмаға ауыстыру, енгізу-шығару құрылғыларын басқару, үлестіру және жадыны қорғау механизмдеріне қол жеткізумен байланысты кейбір сыни командаларды орындауға тыйым салу арқылы жүргізіледі. </a:t>
            </a:r>
            <a:r>
              <a:rPr lang="kk-KZ" sz="2900" dirty="0" smtClean="0">
                <a:latin typeface="Times New Roman" pitchFamily="18" charset="0"/>
                <a:cs typeface="Times New Roman" pitchFamily="18" charset="0"/>
              </a:rPr>
              <a:t>Қолданушы режимінде кейбір нұсқауларды орындауға шартсыз тыйым салынады. </a:t>
            </a:r>
            <a:endParaRPr lang="kk-KZ" sz="2900" dirty="0">
              <a:latin typeface="Times New Roman" pitchFamily="18" charset="0"/>
              <a:cs typeface="Times New Roman" pitchFamily="18" charset="0"/>
            </a:endParaRPr>
          </a:p>
        </p:txBody>
      </p:sp>
    </p:spTree>
    <p:extLst>
      <p:ext uri="{BB962C8B-B14F-4D97-AF65-F5344CB8AC3E}">
        <p14:creationId xmlns:p14="http://schemas.microsoft.com/office/powerpoint/2010/main" val="1188257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539552" y="980728"/>
            <a:ext cx="8136904" cy="5604064"/>
          </a:xfrm>
        </p:spPr>
        <p:txBody>
          <a:bodyPr>
            <a:noAutofit/>
          </a:bodyPr>
          <a:lstStyle/>
          <a:p>
            <a:pPr marL="0" indent="715963" algn="just">
              <a:buNone/>
            </a:pPr>
            <a:r>
              <a:rPr lang="kk-KZ" sz="3200" dirty="0" smtClean="0">
                <a:latin typeface="Times New Roman" pitchFamily="18" charset="0"/>
                <a:cs typeface="Times New Roman" pitchFamily="18" charset="0"/>
              </a:rPr>
              <a:t>ОЖ </a:t>
            </a:r>
            <a:r>
              <a:rPr lang="kk-KZ" sz="3200" dirty="0">
                <a:latin typeface="Times New Roman" pitchFamily="18" charset="0"/>
                <a:cs typeface="Times New Roman" pitchFamily="18" charset="0"/>
              </a:rPr>
              <a:t>жадыға қатынауды толық бақылауы жадыны қорғау механизмдерін конфигурациялау нұсқаулығы немесе нұсқаулықтарын (мысалы, IBM мэйнфрейдарында жадыны қорғау кілттерін немесе Pentium процессорларының жадысындағы дескрипторлар кестесі көрсеткішін өзгерту) тек басым режимде ғана орындауға болатындығының арқасында мүмкін болады. </a:t>
            </a:r>
            <a:endParaRPr lang="kk-KZ" sz="3200" dirty="0">
              <a:latin typeface="Times New Roman" pitchFamily="18" charset="0"/>
              <a:cs typeface="Times New Roman" pitchFamily="18" charset="0"/>
            </a:endParaRPr>
          </a:p>
        </p:txBody>
      </p:sp>
    </p:spTree>
    <p:extLst>
      <p:ext uri="{BB962C8B-B14F-4D97-AF65-F5344CB8AC3E}">
        <p14:creationId xmlns:p14="http://schemas.microsoft.com/office/powerpoint/2010/main" val="4039210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476672"/>
            <a:ext cx="8136904" cy="5604064"/>
          </a:xfrm>
        </p:spPr>
        <p:txBody>
          <a:bodyPr>
            <a:noAutofit/>
          </a:bodyPr>
          <a:lstStyle/>
          <a:p>
            <a:pPr marL="0" indent="715963" algn="just">
              <a:buNone/>
            </a:pPr>
            <a:r>
              <a:rPr lang="kk-KZ" sz="3200" dirty="0">
                <a:latin typeface="Times New Roman" pitchFamily="18" charset="0"/>
                <a:cs typeface="Times New Roman" pitchFamily="18" charset="0"/>
              </a:rPr>
              <a:t>Операциялық </a:t>
            </a:r>
            <a:r>
              <a:rPr lang="kk-KZ" sz="3200" dirty="0" smtClean="0">
                <a:latin typeface="Times New Roman" pitchFamily="18" charset="0"/>
                <a:cs typeface="Times New Roman" pitchFamily="18" charset="0"/>
              </a:rPr>
              <a:t>жүйенің </a:t>
            </a:r>
            <a:r>
              <a:rPr lang="kk-KZ" sz="3200" dirty="0">
                <a:latin typeface="Times New Roman" pitchFamily="18" charset="0"/>
                <a:cs typeface="Times New Roman" pitchFamily="18" charset="0"/>
              </a:rPr>
              <a:t>жадыны қорғау механизмін тек өз жады аумағын қосымшалардан қорғау үщін ғана емес, сонымен бірге ОЖ </a:t>
            </a:r>
            <a:r>
              <a:rPr lang="kk-KZ" sz="3200" dirty="0" smtClean="0">
                <a:latin typeface="Times New Roman" pitchFamily="18" charset="0"/>
                <a:cs typeface="Times New Roman" pitchFamily="18" charset="0"/>
              </a:rPr>
              <a:t>қандай да </a:t>
            </a:r>
            <a:r>
              <a:rPr lang="kk-KZ" sz="3200" dirty="0">
                <a:latin typeface="Times New Roman" pitchFamily="18" charset="0"/>
                <a:cs typeface="Times New Roman" pitchFamily="18" charset="0"/>
              </a:rPr>
              <a:t>бір қосымшаға бөлген жады аумағын басқа қосымшалардан қорғау үшін де қолданады.  </a:t>
            </a:r>
            <a:endParaRPr lang="kk-KZ" sz="3200" dirty="0" smtClean="0">
              <a:latin typeface="Times New Roman" pitchFamily="18" charset="0"/>
              <a:cs typeface="Times New Roman" pitchFamily="18" charset="0"/>
            </a:endParaRPr>
          </a:p>
          <a:p>
            <a:pPr marL="0" indent="715963" algn="just">
              <a:buNone/>
            </a:pPr>
            <a:r>
              <a:rPr lang="kk-KZ" sz="3200" dirty="0" smtClean="0">
                <a:latin typeface="Times New Roman" pitchFamily="18" charset="0"/>
                <a:cs typeface="Times New Roman" pitchFamily="18" charset="0"/>
              </a:rPr>
              <a:t>Әрбір </a:t>
            </a:r>
            <a:r>
              <a:rPr lang="kk-KZ" sz="3200" dirty="0">
                <a:latin typeface="Times New Roman" pitchFamily="18" charset="0"/>
                <a:cs typeface="Times New Roman" pitchFamily="18" charset="0"/>
              </a:rPr>
              <a:t>қосымша өзінің адрестік кеңестігінде жұмыс істейді деп айтады. Бұл қасиеті бұрыс жұмыс жасап тұрған қосымшаларды өз жады аумағына оқшаулайды, содан оның қателіктері басқа қосымшаларға және ОЖ әсер етпейді. </a:t>
            </a:r>
            <a:r>
              <a:rPr lang="kk-KZ" sz="2900" dirty="0" smtClean="0">
                <a:latin typeface="Times New Roman" pitchFamily="18" charset="0"/>
                <a:cs typeface="Times New Roman" pitchFamily="18" charset="0"/>
              </a:rPr>
              <a:t> </a:t>
            </a:r>
            <a:endParaRPr lang="kk-KZ" sz="2900" dirty="0">
              <a:latin typeface="Times New Roman" pitchFamily="18" charset="0"/>
              <a:cs typeface="Times New Roman" pitchFamily="18" charset="0"/>
            </a:endParaRPr>
          </a:p>
        </p:txBody>
      </p:sp>
    </p:spTree>
    <p:extLst>
      <p:ext uri="{BB962C8B-B14F-4D97-AF65-F5344CB8AC3E}">
        <p14:creationId xmlns:p14="http://schemas.microsoft.com/office/powerpoint/2010/main" val="4039210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539552" y="1988840"/>
            <a:ext cx="8136904" cy="2160240"/>
          </a:xfrm>
        </p:spPr>
        <p:txBody>
          <a:bodyPr>
            <a:noAutofit/>
          </a:bodyPr>
          <a:lstStyle/>
          <a:p>
            <a:pPr marL="0" indent="715963" algn="ctr">
              <a:buNone/>
            </a:pPr>
            <a:r>
              <a:rPr lang="kk-KZ" sz="3200" b="1" dirty="0">
                <a:latin typeface="Times New Roman" pitchFamily="18" charset="0"/>
                <a:cs typeface="Times New Roman" pitchFamily="18" charset="0"/>
              </a:rPr>
              <a:t>ОЖ тұрғызудың модульдік </a:t>
            </a:r>
            <a:r>
              <a:rPr lang="kk-KZ" sz="3200" b="1" dirty="0" smtClean="0">
                <a:latin typeface="Times New Roman" pitchFamily="18" charset="0"/>
                <a:cs typeface="Times New Roman" pitchFamily="18" charset="0"/>
              </a:rPr>
              <a:t>құрылымы</a:t>
            </a:r>
            <a:endParaRPr lang="kk-KZ" sz="2900" b="1" dirty="0">
              <a:latin typeface="Times New Roman" pitchFamily="18" charset="0"/>
              <a:cs typeface="Times New Roman" pitchFamily="18" charset="0"/>
            </a:endParaRPr>
          </a:p>
        </p:txBody>
      </p:sp>
    </p:spTree>
    <p:extLst>
      <p:ext uri="{BB962C8B-B14F-4D97-AF65-F5344CB8AC3E}">
        <p14:creationId xmlns:p14="http://schemas.microsoft.com/office/powerpoint/2010/main" val="4039210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611560" y="908720"/>
            <a:ext cx="8136904" cy="5604064"/>
          </a:xfrm>
        </p:spPr>
        <p:txBody>
          <a:bodyPr>
            <a:noAutofit/>
          </a:bodyPr>
          <a:lstStyle/>
          <a:p>
            <a:pPr marL="0" indent="814388" algn="just">
              <a:buNone/>
            </a:pPr>
            <a:r>
              <a:rPr lang="kk-KZ" sz="3200" dirty="0">
                <a:latin typeface="Times New Roman" pitchFamily="18" charset="0"/>
                <a:cs typeface="Times New Roman" pitchFamily="18" charset="0"/>
              </a:rPr>
              <a:t>ОЖ құрылымы модульді сипатта болады. ОЖ құрылымдаудың көп қолданатын тәсілі оның барлық модульдерін екі топқа бөлу:</a:t>
            </a:r>
            <a:endParaRPr lang="ru-RU" sz="3200" dirty="0">
              <a:latin typeface="Times New Roman" pitchFamily="18" charset="0"/>
              <a:cs typeface="Times New Roman" pitchFamily="18" charset="0"/>
            </a:endParaRPr>
          </a:p>
          <a:p>
            <a:pPr lvl="0" algn="just"/>
            <a:r>
              <a:rPr lang="kk-KZ" sz="3200" dirty="0">
                <a:latin typeface="Times New Roman" pitchFamily="18" charset="0"/>
                <a:cs typeface="Times New Roman" pitchFamily="18" charset="0"/>
              </a:rPr>
              <a:t>ядро – ОЖ негізгі қызметтерін атқаратын модульдер;</a:t>
            </a:r>
            <a:endParaRPr lang="ru-RU" sz="3200" dirty="0">
              <a:latin typeface="Times New Roman" pitchFamily="18" charset="0"/>
              <a:cs typeface="Times New Roman" pitchFamily="18" charset="0"/>
            </a:endParaRPr>
          </a:p>
          <a:p>
            <a:pPr algn="just"/>
            <a:r>
              <a:rPr lang="kk-KZ" sz="3200" dirty="0">
                <a:latin typeface="Times New Roman" pitchFamily="18" charset="0"/>
                <a:cs typeface="Times New Roman" pitchFamily="18" charset="0"/>
              </a:rPr>
              <a:t>ОЖ қосалқы функцияларын атқаратын модульдер.</a:t>
            </a:r>
            <a:endParaRPr lang="kk-KZ" sz="29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764704"/>
            <a:ext cx="8136904" cy="5604064"/>
          </a:xfrm>
        </p:spPr>
        <p:txBody>
          <a:bodyPr>
            <a:noAutofit/>
          </a:bodyPr>
          <a:lstStyle/>
          <a:p>
            <a:pPr marL="0" indent="715963" algn="just">
              <a:buNone/>
            </a:pPr>
            <a:r>
              <a:rPr lang="kk-KZ" sz="3200" dirty="0">
                <a:latin typeface="Times New Roman" pitchFamily="18" charset="0"/>
                <a:cs typeface="Times New Roman" pitchFamily="18" charset="0"/>
              </a:rPr>
              <a:t>ОЖ ядросының модульдері ОЖ келесі негізгі функцияларын орындайды</a:t>
            </a:r>
            <a:r>
              <a:rPr lang="kk-KZ" sz="3200" dirty="0" smtClean="0">
                <a:latin typeface="Times New Roman" pitchFamily="18" charset="0"/>
                <a:cs typeface="Times New Roman" pitchFamily="18" charset="0"/>
              </a:rPr>
              <a:t>:</a:t>
            </a:r>
          </a:p>
          <a:p>
            <a:pPr algn="just"/>
            <a:r>
              <a:rPr lang="kk-KZ" sz="3200" dirty="0" smtClean="0">
                <a:latin typeface="Times New Roman" pitchFamily="18" charset="0"/>
                <a:cs typeface="Times New Roman" pitchFamily="18" charset="0"/>
              </a:rPr>
              <a:t>үдерістерді </a:t>
            </a:r>
            <a:r>
              <a:rPr lang="kk-KZ" sz="3200" dirty="0">
                <a:latin typeface="Times New Roman" pitchFamily="18" charset="0"/>
                <a:cs typeface="Times New Roman" pitchFamily="18" charset="0"/>
              </a:rPr>
              <a:t>басқару, </a:t>
            </a:r>
            <a:endParaRPr lang="kk-KZ" sz="3200" dirty="0" smtClean="0">
              <a:latin typeface="Times New Roman" pitchFamily="18" charset="0"/>
              <a:cs typeface="Times New Roman" pitchFamily="18" charset="0"/>
            </a:endParaRPr>
          </a:p>
          <a:p>
            <a:pPr algn="just"/>
            <a:r>
              <a:rPr lang="kk-KZ" sz="3200" dirty="0" smtClean="0">
                <a:latin typeface="Times New Roman" pitchFamily="18" charset="0"/>
                <a:cs typeface="Times New Roman" pitchFamily="18" charset="0"/>
              </a:rPr>
              <a:t>жадыны </a:t>
            </a:r>
            <a:r>
              <a:rPr lang="kk-KZ" sz="3200" dirty="0">
                <a:latin typeface="Times New Roman" pitchFamily="18" charset="0"/>
                <a:cs typeface="Times New Roman" pitchFamily="18" charset="0"/>
              </a:rPr>
              <a:t>басқару, </a:t>
            </a:r>
            <a:endParaRPr lang="kk-KZ" sz="3200" dirty="0" smtClean="0">
              <a:latin typeface="Times New Roman" pitchFamily="18" charset="0"/>
              <a:cs typeface="Times New Roman" pitchFamily="18" charset="0"/>
            </a:endParaRPr>
          </a:p>
          <a:p>
            <a:pPr algn="just"/>
            <a:r>
              <a:rPr lang="kk-KZ" sz="3200" dirty="0" smtClean="0">
                <a:latin typeface="Times New Roman" pitchFamily="18" charset="0"/>
                <a:cs typeface="Times New Roman" pitchFamily="18" charset="0"/>
              </a:rPr>
              <a:t>енгізу-шығару </a:t>
            </a:r>
            <a:r>
              <a:rPr lang="kk-KZ" sz="3200" dirty="0">
                <a:latin typeface="Times New Roman" pitchFamily="18" charset="0"/>
                <a:cs typeface="Times New Roman" pitchFamily="18" charset="0"/>
              </a:rPr>
              <a:t>құрылғыларын басқару. </a:t>
            </a:r>
            <a:endParaRPr lang="kk-KZ" sz="3200" dirty="0" smtClean="0">
              <a:latin typeface="Times New Roman" pitchFamily="18" charset="0"/>
              <a:cs typeface="Times New Roman" pitchFamily="18" charset="0"/>
            </a:endParaRPr>
          </a:p>
          <a:p>
            <a:pPr marL="0" indent="714375" algn="just">
              <a:buNone/>
            </a:pPr>
            <a:r>
              <a:rPr lang="kk-KZ" sz="3200" dirty="0" smtClean="0">
                <a:latin typeface="Times New Roman" pitchFamily="18" charset="0"/>
                <a:cs typeface="Times New Roman" pitchFamily="18" charset="0"/>
              </a:rPr>
              <a:t>ОЖ </a:t>
            </a:r>
            <a:r>
              <a:rPr lang="kk-KZ" sz="3200" dirty="0">
                <a:latin typeface="Times New Roman" pitchFamily="18" charset="0"/>
                <a:cs typeface="Times New Roman" pitchFamily="18" charset="0"/>
              </a:rPr>
              <a:t>ядросы атқаратын функциялар жоғары жылдамдықты талап етеді және ол үшін үнемі жедел жадыда орналасады (резидентті модульдер). </a:t>
            </a:r>
            <a:endParaRPr lang="kk-KZ" sz="29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692696"/>
            <a:ext cx="8208912" cy="5604064"/>
          </a:xfrm>
        </p:spPr>
        <p:txBody>
          <a:bodyPr>
            <a:noAutofit/>
          </a:bodyPr>
          <a:lstStyle/>
          <a:p>
            <a:pPr marL="0" indent="714375" algn="just">
              <a:buNone/>
            </a:pPr>
            <a:r>
              <a:rPr lang="kk-KZ" sz="3200" dirty="0">
                <a:latin typeface="Times New Roman" pitchFamily="18" charset="0"/>
                <a:cs typeface="Times New Roman" pitchFamily="18" charset="0"/>
              </a:rPr>
              <a:t>Ядро құрамына есептеу үдерісін ұйымдастыратын ішкі жүйелік тапсырмаларды шешетін контексттерді ауыстыру, беттерді жүктеу/кері жүктеу, үзілімдерді өңдеу сияқты функциялар кіреді. Бұл функцияларға қосымшалар қатынай алмайды. Ядроның функцияларының келесі класы қосымшалар үшін қолданбалы бағдарламалық ортаны қалыптастырып, қосымшаларды сүйемелдейді. </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764704"/>
            <a:ext cx="8136904" cy="5604064"/>
          </a:xfrm>
        </p:spPr>
        <p:txBody>
          <a:bodyPr>
            <a:noAutofit/>
          </a:bodyPr>
          <a:lstStyle/>
          <a:p>
            <a:pPr marL="0" indent="715963" algn="just">
              <a:buNone/>
            </a:pPr>
            <a:r>
              <a:rPr lang="kk-KZ" sz="3200" dirty="0">
                <a:latin typeface="Times New Roman" pitchFamily="18" charset="0"/>
                <a:cs typeface="Times New Roman" pitchFamily="18" charset="0"/>
              </a:rPr>
              <a:t>Қосымшалар ядроға қандай да бір әрекеттерді орындау үшін өздерінің сұратуларымен – жүйелік шақырулар- қатынай алады, мысалы, файлды ашу және оқу үшін, графикалық ақпаратты дисплейге шығару үшін, жүйелік уақытты алу үшін және т.б. Қосымшалармен шақыртылуы мүмкін ядро </a:t>
            </a:r>
            <a:r>
              <a:rPr lang="kk-KZ" sz="3200" b="1" dirty="0">
                <a:latin typeface="Times New Roman" pitchFamily="18" charset="0"/>
                <a:cs typeface="Times New Roman" pitchFamily="18" charset="0"/>
              </a:rPr>
              <a:t>функциялары қолданбалы бағдарламалардың интерфейсі – API </a:t>
            </a:r>
            <a:r>
              <a:rPr lang="kk-KZ" sz="3200" dirty="0">
                <a:latin typeface="Times New Roman" pitchFamily="18" charset="0"/>
                <a:cs typeface="Times New Roman" pitchFamily="18" charset="0"/>
              </a:rPr>
              <a:t>құрайды.</a:t>
            </a:r>
            <a:endParaRPr lang="kk-KZ" sz="29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332656"/>
            <a:ext cx="8136904" cy="5604064"/>
          </a:xfrm>
        </p:spPr>
        <p:txBody>
          <a:bodyPr>
            <a:noAutofit/>
          </a:bodyPr>
          <a:lstStyle/>
          <a:p>
            <a:pPr marL="0" indent="714375" algn="just">
              <a:buNone/>
            </a:pPr>
            <a:r>
              <a:rPr lang="kk-KZ" sz="3200" dirty="0">
                <a:latin typeface="Times New Roman" pitchFamily="18" charset="0"/>
                <a:cs typeface="Times New Roman" pitchFamily="18" charset="0"/>
              </a:rPr>
              <a:t>Ядро модулінің атқаратын функциялары операциялық жүйенің жиі қолданылатын функциялары болып табылады, сондықтан олардың орындалу жылдамдығы барлық </a:t>
            </a:r>
            <a:r>
              <a:rPr lang="kk-KZ" sz="3200" b="1" dirty="0">
                <a:latin typeface="Times New Roman" pitchFamily="18" charset="0"/>
                <a:cs typeface="Times New Roman" pitchFamily="18" charset="0"/>
              </a:rPr>
              <a:t>жүйенің өнімділігін </a:t>
            </a:r>
            <a:r>
              <a:rPr lang="kk-KZ" sz="3200" dirty="0">
                <a:latin typeface="Times New Roman" pitchFamily="18" charset="0"/>
                <a:cs typeface="Times New Roman" pitchFamily="18" charset="0"/>
              </a:rPr>
              <a:t>анықтайды. ОЖ жылдамдығын арттыруды қамтамасыз ету үшін  ядроның барлық модульдері немесе олардың көп бөлігі </a:t>
            </a:r>
            <a:r>
              <a:rPr lang="kk-KZ" sz="3200" b="1" dirty="0">
                <a:latin typeface="Times New Roman" pitchFamily="18" charset="0"/>
                <a:cs typeface="Times New Roman" pitchFamily="18" charset="0"/>
              </a:rPr>
              <a:t>жедел жадыда тұрады</a:t>
            </a:r>
            <a:r>
              <a:rPr lang="kk-KZ" sz="3200" dirty="0">
                <a:latin typeface="Times New Roman" pitchFamily="18" charset="0"/>
                <a:cs typeface="Times New Roman" pitchFamily="18" charset="0"/>
              </a:rPr>
              <a:t>, яғни олар </a:t>
            </a:r>
            <a:r>
              <a:rPr lang="kk-KZ" sz="3200" b="1" dirty="0">
                <a:latin typeface="Times New Roman" pitchFamily="18" charset="0"/>
                <a:cs typeface="Times New Roman" pitchFamily="18" charset="0"/>
              </a:rPr>
              <a:t>резидентті </a:t>
            </a:r>
            <a:r>
              <a:rPr lang="kk-KZ" sz="3200" dirty="0">
                <a:latin typeface="Times New Roman" pitchFamily="18" charset="0"/>
                <a:cs typeface="Times New Roman" pitchFamily="18" charset="0"/>
              </a:rPr>
              <a:t>болып келеді. </a:t>
            </a:r>
            <a:endParaRPr lang="ru-RU" sz="3200" dirty="0">
              <a:latin typeface="Times New Roman" pitchFamily="18" charset="0"/>
              <a:cs typeface="Times New Roman" pitchFamily="18" charset="0"/>
            </a:endParaRPr>
          </a:p>
          <a:p>
            <a:pPr marL="0" indent="714375" algn="just">
              <a:buNone/>
            </a:pPr>
            <a:r>
              <a:rPr lang="kk-KZ" sz="3200" b="1" dirty="0">
                <a:latin typeface="Times New Roman" pitchFamily="18" charset="0"/>
                <a:cs typeface="Times New Roman" pitchFamily="18" charset="0"/>
              </a:rPr>
              <a:t>Резидентті модуль </a:t>
            </a:r>
            <a:r>
              <a:rPr lang="kk-KZ" sz="3200" dirty="0">
                <a:latin typeface="Times New Roman" pitchFamily="18" charset="0"/>
                <a:cs typeface="Times New Roman" pitchFamily="18" charset="0"/>
              </a:rPr>
              <a:t>операциялық жүйе жүктелгеннен кейін тұрақты түрде жедел жадыда сақталынады. </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539552" y="836712"/>
            <a:ext cx="8136904" cy="5604064"/>
          </a:xfrm>
        </p:spPr>
        <p:txBody>
          <a:bodyPr>
            <a:noAutofit/>
          </a:bodyPr>
          <a:lstStyle/>
          <a:p>
            <a:pPr marL="0" indent="714375" algn="just">
              <a:buNone/>
            </a:pPr>
            <a:r>
              <a:rPr lang="kk-KZ" sz="3200" dirty="0">
                <a:latin typeface="Times New Roman" pitchFamily="18" charset="0"/>
                <a:cs typeface="Times New Roman" pitchFamily="18" charset="0"/>
              </a:rPr>
              <a:t>Қосалқы модульдер келесі функцияларды атқарады: ақпаратты архивтеу, дисктегі мәліметтерді дефрагментациялау,  қажетті файлды іздеу және т.с.с</a:t>
            </a:r>
            <a:r>
              <a:rPr lang="kk-KZ" sz="3200" dirty="0" smtClean="0">
                <a:latin typeface="Times New Roman" pitchFamily="18" charset="0"/>
                <a:cs typeface="Times New Roman" pitchFamily="18" charset="0"/>
              </a:rPr>
              <a:t>.</a:t>
            </a:r>
            <a:r>
              <a:rPr lang="ru-RU"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процедуралар </a:t>
            </a:r>
            <a:r>
              <a:rPr lang="kk-KZ" sz="3200" dirty="0">
                <a:latin typeface="Times New Roman" pitchFamily="18" charset="0"/>
                <a:cs typeface="Times New Roman" pitchFamily="18" charset="0"/>
              </a:rPr>
              <a:t>библиотекасы (жинағы) – қосымшаларды құрастыруды қысқартатын, әртүрлі тағайындаулары бар модульдер. </a:t>
            </a:r>
            <a:endParaRPr lang="kk-KZ" sz="3200" dirty="0">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332656"/>
            <a:ext cx="8280920" cy="5604064"/>
          </a:xfrm>
        </p:spPr>
        <p:txBody>
          <a:bodyPr>
            <a:noAutofit/>
          </a:bodyPr>
          <a:lstStyle/>
          <a:p>
            <a:pPr marL="0" indent="898525">
              <a:buNone/>
            </a:pPr>
            <a:r>
              <a:rPr lang="kk-KZ" sz="3200" dirty="0" smtClean="0">
                <a:latin typeface="Times New Roman" pitchFamily="18" charset="0"/>
                <a:cs typeface="Times New Roman" pitchFamily="18" charset="0"/>
              </a:rPr>
              <a:t>ОЖ </a:t>
            </a:r>
            <a:r>
              <a:rPr lang="kk-KZ" sz="3200" dirty="0">
                <a:latin typeface="Times New Roman" pitchFamily="18" charset="0"/>
                <a:cs typeface="Times New Roman" pitchFamily="18" charset="0"/>
              </a:rPr>
              <a:t>қосалқы модульдерін шартты түрде келесі топтарға бөлуге болады:</a:t>
            </a:r>
            <a:endParaRPr lang="ru-RU" sz="3200" dirty="0">
              <a:latin typeface="Times New Roman" pitchFamily="18" charset="0"/>
              <a:cs typeface="Times New Roman" pitchFamily="18" charset="0"/>
            </a:endParaRPr>
          </a:p>
          <a:p>
            <a:pPr lvl="0"/>
            <a:r>
              <a:rPr lang="kk-KZ" sz="3200" dirty="0">
                <a:latin typeface="Times New Roman" pitchFamily="18" charset="0"/>
                <a:cs typeface="Times New Roman" pitchFamily="18" charset="0"/>
              </a:rPr>
              <a:t>Утилиттер – ОЖ басқару және сүйемелдеуінң жеке тапсырмаларын шешетін бағдарламалар;</a:t>
            </a:r>
            <a:endParaRPr lang="ru-RU" sz="3200" dirty="0">
              <a:latin typeface="Times New Roman" pitchFamily="18" charset="0"/>
              <a:cs typeface="Times New Roman" pitchFamily="18" charset="0"/>
            </a:endParaRPr>
          </a:p>
          <a:p>
            <a:pPr lvl="0"/>
            <a:r>
              <a:rPr lang="kk-KZ" sz="3200" dirty="0">
                <a:latin typeface="Times New Roman" pitchFamily="18" charset="0"/>
                <a:cs typeface="Times New Roman" pitchFamily="18" charset="0"/>
              </a:rPr>
              <a:t>жүйелік өңдеуші бағдарламалар – мәтіндік және графикалық редакторлар, компиляторлар, құрастырушылар және </a:t>
            </a:r>
            <a:r>
              <a:rPr lang="kk-KZ" sz="3200" dirty="0" smtClean="0">
                <a:latin typeface="Times New Roman" pitchFamily="18" charset="0"/>
                <a:cs typeface="Times New Roman" pitchFamily="18" charset="0"/>
              </a:rPr>
              <a:t>т.с.с; </a:t>
            </a:r>
            <a:endParaRPr lang="ru-RU" sz="3200" dirty="0">
              <a:latin typeface="Times New Roman" pitchFamily="18" charset="0"/>
              <a:cs typeface="Times New Roman" pitchFamily="18" charset="0"/>
            </a:endParaRPr>
          </a:p>
          <a:p>
            <a:pPr lvl="0"/>
            <a:r>
              <a:rPr lang="kk-KZ" sz="3200" dirty="0">
                <a:latin typeface="Times New Roman" pitchFamily="18" charset="0"/>
                <a:cs typeface="Times New Roman" pitchFamily="18" charset="0"/>
              </a:rPr>
              <a:t>қолданушыға қосалқы қызмет түрлерін ұсынатын бағдарламалар – қолданушы интерфейсінің арнайы нұсқасы, калькулятор, ойындар және т.с.с.;</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404664"/>
            <a:ext cx="8136904" cy="5604064"/>
          </a:xfrm>
        </p:spPr>
        <p:txBody>
          <a:bodyPr>
            <a:noAutofit/>
          </a:bodyPr>
          <a:lstStyle/>
          <a:p>
            <a:pPr marL="0" indent="898525" algn="just">
              <a:buNone/>
            </a:pPr>
            <a:r>
              <a:rPr lang="kk-KZ" sz="3200" b="1" dirty="0">
                <a:latin typeface="Times New Roman" pitchFamily="18" charset="0"/>
                <a:cs typeface="Times New Roman" pitchFamily="18" charset="0"/>
              </a:rPr>
              <a:t>Утилиттер</a:t>
            </a:r>
            <a:r>
              <a:rPr lang="kk-KZ" sz="3200" dirty="0">
                <a:latin typeface="Times New Roman" pitchFamily="18" charset="0"/>
                <a:cs typeface="Times New Roman" pitchFamily="18" charset="0"/>
              </a:rPr>
              <a:t> – қолданушыға сервистік қызметтерді ұсынатын қызмет етуші бағдарламалар. Негізінен олардың толық экранды, мәзір түрінде ұйымдастырылған қолданушымен өзара әрекеттесетін интерфейсі бар. Кейбір жағдайларда ғана интерфейс сұратулар түрінде ұйымдастырылады. </a:t>
            </a:r>
            <a:endParaRPr lang="kk-KZ" sz="3200" dirty="0" smtClean="0">
              <a:latin typeface="Times New Roman" pitchFamily="18" charset="0"/>
              <a:cs typeface="Times New Roman" pitchFamily="18" charset="0"/>
            </a:endParaRPr>
          </a:p>
          <a:p>
            <a:pPr marL="0" indent="898525" algn="just">
              <a:buNone/>
            </a:pPr>
            <a:r>
              <a:rPr lang="kk-KZ" sz="2800" dirty="0">
                <a:latin typeface="Times New Roman" pitchFamily="18" charset="0"/>
                <a:cs typeface="Times New Roman" pitchFamily="18" charset="0"/>
              </a:rPr>
              <a:t>Windows утилиттерінің мысалдары: мәліметтерді архивтеу, жүйені қалпына келтіру, дискті дефрагментациялау, дискті тазарту, жүйе туралы мәлімет, Windows (Windows Update) жаңарту утилиті және т.б.</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294</TotalTime>
  <Words>646</Words>
  <Application>Microsoft Office PowerPoint</Application>
  <PresentationFormat>Экран (4:3)</PresentationFormat>
  <Paragraphs>33</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Эркер</vt:lpstr>
      <vt:lpstr>ОПЕРАЦИЯЛЫҚ ЖҮЙЕЛЕРДІҢ ҚҰРЫЛЫМЫ МЕН ТҰРҒЫЗЫЛУ ПРИНЦИПТЕРІ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ОПЕРАЦИЯЛЫҚ ЖҮЙЕЛЕР. НЕГІЗГІ ТҮСІНІКТЕРІ.  ОЖ ЖІКТЕЛУІ</dc:title>
  <cp:lastModifiedBy>Bakytzhan</cp:lastModifiedBy>
  <cp:revision>25</cp:revision>
  <dcterms:modified xsi:type="dcterms:W3CDTF">2013-02-25T17:04:22Z</dcterms:modified>
</cp:coreProperties>
</file>